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72" r:id="rId3"/>
    <p:sldId id="270" r:id="rId4"/>
    <p:sldId id="271" r:id="rId5"/>
    <p:sldId id="256" r:id="rId6"/>
    <p:sldId id="257" r:id="rId7"/>
    <p:sldId id="259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4" r:id="rId18"/>
    <p:sldId id="275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2AC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50151E-C998-4707-807B-DCD302432609}" type="datetimeFigureOut">
              <a:rPr lang="es-ES" smtClean="0"/>
              <a:pPr/>
              <a:t>18/09/2009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E9015-0A7F-47BA-BE2B-121AF159E7F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50151E-C998-4707-807B-DCD302432609}" type="datetimeFigureOut">
              <a:rPr lang="es-ES" smtClean="0"/>
              <a:pPr/>
              <a:t>18/09/2009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E9015-0A7F-47BA-BE2B-121AF159E7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50151E-C998-4707-807B-DCD302432609}" type="datetimeFigureOut">
              <a:rPr lang="es-ES" smtClean="0"/>
              <a:pPr/>
              <a:t>18/09/2009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E9015-0A7F-47BA-BE2B-121AF159E7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50151E-C998-4707-807B-DCD302432609}" type="datetimeFigureOut">
              <a:rPr lang="es-ES" smtClean="0"/>
              <a:pPr/>
              <a:t>18/09/2009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E9015-0A7F-47BA-BE2B-121AF159E7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50151E-C998-4707-807B-DCD302432609}" type="datetimeFigureOut">
              <a:rPr lang="es-ES" smtClean="0"/>
              <a:pPr/>
              <a:t>18/09/2009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E9015-0A7F-47BA-BE2B-121AF159E7F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50151E-C998-4707-807B-DCD302432609}" type="datetimeFigureOut">
              <a:rPr lang="es-ES" smtClean="0"/>
              <a:pPr/>
              <a:t>18/09/2009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E9015-0A7F-47BA-BE2B-121AF159E7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50151E-C998-4707-807B-DCD302432609}" type="datetimeFigureOut">
              <a:rPr lang="es-ES" smtClean="0"/>
              <a:pPr/>
              <a:t>18/09/2009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E9015-0A7F-47BA-BE2B-121AF159E7F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50151E-C998-4707-807B-DCD302432609}" type="datetimeFigureOut">
              <a:rPr lang="es-ES" smtClean="0"/>
              <a:pPr/>
              <a:t>18/09/2009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E9015-0A7F-47BA-BE2B-121AF159E7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50151E-C998-4707-807B-DCD302432609}" type="datetimeFigureOut">
              <a:rPr lang="es-ES" smtClean="0"/>
              <a:pPr/>
              <a:t>18/09/2009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E9015-0A7F-47BA-BE2B-121AF159E7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50151E-C998-4707-807B-DCD302432609}" type="datetimeFigureOut">
              <a:rPr lang="es-ES" smtClean="0"/>
              <a:pPr/>
              <a:t>18/09/2009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E9015-0A7F-47BA-BE2B-121AF159E7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250151E-C998-4707-807B-DCD302432609}" type="datetimeFigureOut">
              <a:rPr lang="es-ES" smtClean="0"/>
              <a:pPr/>
              <a:t>18/09/2009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20E9015-0A7F-47BA-BE2B-121AF159E7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250151E-C998-4707-807B-DCD302432609}" type="datetimeFigureOut">
              <a:rPr lang="es-ES" smtClean="0"/>
              <a:pPr/>
              <a:t>18/09/2009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20E9015-0A7F-47BA-BE2B-121AF159E7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.mx/imgres?imgurl=http://pacotraver.files.wordpress.com/2008/10/anorexia-y-bulimia.jpg&amp;imgrefurl=http://pacotraver.wordpress.com/2008/10/08/%C2%BFgula-o-bulimia/&amp;usg=__amFAs4NZyt7bleyPMOHg6mRYjEs=&amp;h=569&amp;w=456&amp;sz=32&amp;hl=es&amp;start=3&amp;um=1&amp;tbnid=QkZI4--5r9FLzM:&amp;tbnh=134&amp;tbnw=107&amp;prev=/images?q=ANOREXIA&amp;hl=es&amp;rlz=1W1GGLL_es&amp;um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5703018"/>
          </a:xfrm>
        </p:spPr>
        <p:txBody>
          <a:bodyPr/>
          <a:lstStyle/>
          <a:p>
            <a:pPr algn="ctr"/>
            <a:r>
              <a:rPr lang="es-MX" sz="3200" dirty="0" smtClean="0">
                <a:solidFill>
                  <a:schemeClr val="accent6">
                    <a:lumMod val="75000"/>
                  </a:schemeClr>
                </a:solidFill>
                <a:latin typeface="Baskerville Old Face" pitchFamily="18" charset="0"/>
              </a:rPr>
              <a:t>UNIVERSIDAD NACIONAL AUTÓNOMA DE MÉXICO</a:t>
            </a:r>
            <a:br>
              <a:rPr lang="es-MX" sz="3200" dirty="0" smtClean="0">
                <a:solidFill>
                  <a:schemeClr val="accent6">
                    <a:lumMod val="75000"/>
                  </a:schemeClr>
                </a:solidFill>
                <a:latin typeface="Baskerville Old Face" pitchFamily="18" charset="0"/>
              </a:rPr>
            </a:br>
            <a:r>
              <a:rPr lang="es-MX" sz="3200" dirty="0" smtClean="0">
                <a:solidFill>
                  <a:schemeClr val="accent6">
                    <a:lumMod val="75000"/>
                  </a:schemeClr>
                </a:solidFill>
                <a:latin typeface="Baskerville Old Face" pitchFamily="18" charset="0"/>
              </a:rPr>
              <a:t/>
            </a:r>
            <a:br>
              <a:rPr lang="es-MX" sz="3200" dirty="0" smtClean="0">
                <a:solidFill>
                  <a:schemeClr val="accent6">
                    <a:lumMod val="75000"/>
                  </a:schemeClr>
                </a:solidFill>
                <a:latin typeface="Baskerville Old Face" pitchFamily="18" charset="0"/>
              </a:rPr>
            </a:br>
            <a:r>
              <a:rPr lang="es-MX" sz="3200" dirty="0" smtClean="0">
                <a:solidFill>
                  <a:schemeClr val="accent6">
                    <a:lumMod val="75000"/>
                  </a:schemeClr>
                </a:solidFill>
                <a:latin typeface="Baskerville Old Face" pitchFamily="18" charset="0"/>
              </a:rPr>
              <a:t>COLEGIO DE PEDAGOGÍA</a:t>
            </a:r>
            <a:br>
              <a:rPr lang="es-MX" sz="3200" dirty="0" smtClean="0">
                <a:solidFill>
                  <a:schemeClr val="accent6">
                    <a:lumMod val="75000"/>
                  </a:schemeClr>
                </a:solidFill>
                <a:latin typeface="Baskerville Old Face" pitchFamily="18" charset="0"/>
              </a:rPr>
            </a:br>
            <a:r>
              <a:rPr lang="es-MX" sz="3200" dirty="0" smtClean="0">
                <a:solidFill>
                  <a:schemeClr val="accent6">
                    <a:lumMod val="75000"/>
                  </a:schemeClr>
                </a:solidFill>
                <a:latin typeface="Baskerville Old Face" pitchFamily="18" charset="0"/>
              </a:rPr>
              <a:t/>
            </a:r>
            <a:br>
              <a:rPr lang="es-MX" sz="3200" dirty="0" smtClean="0">
                <a:solidFill>
                  <a:schemeClr val="accent6">
                    <a:lumMod val="75000"/>
                  </a:schemeClr>
                </a:solidFill>
                <a:latin typeface="Baskerville Old Face" pitchFamily="18" charset="0"/>
              </a:rPr>
            </a:br>
            <a:r>
              <a:rPr lang="es-MX" sz="3200" dirty="0" smtClean="0">
                <a:solidFill>
                  <a:schemeClr val="accent6">
                    <a:lumMod val="75000"/>
                  </a:schemeClr>
                </a:solidFill>
                <a:latin typeface="Baskerville Old Face" pitchFamily="18" charset="0"/>
              </a:rPr>
              <a:t>AUXILIARES DE LA COMUNICACIÓN</a:t>
            </a:r>
            <a:br>
              <a:rPr lang="es-MX" sz="3200" dirty="0" smtClean="0">
                <a:solidFill>
                  <a:schemeClr val="accent6">
                    <a:lumMod val="75000"/>
                  </a:schemeClr>
                </a:solidFill>
                <a:latin typeface="Baskerville Old Face" pitchFamily="18" charset="0"/>
              </a:rPr>
            </a:br>
            <a:r>
              <a:rPr lang="es-MX" sz="3200" dirty="0" smtClean="0">
                <a:solidFill>
                  <a:schemeClr val="accent6">
                    <a:lumMod val="75000"/>
                  </a:schemeClr>
                </a:solidFill>
                <a:latin typeface="Baskerville Old Face" pitchFamily="18" charset="0"/>
              </a:rPr>
              <a:t/>
            </a:r>
            <a:br>
              <a:rPr lang="es-MX" sz="3200" dirty="0" smtClean="0">
                <a:solidFill>
                  <a:schemeClr val="accent6">
                    <a:lumMod val="75000"/>
                  </a:schemeClr>
                </a:solidFill>
                <a:latin typeface="Baskerville Old Face" pitchFamily="18" charset="0"/>
              </a:rPr>
            </a:br>
            <a:r>
              <a:rPr lang="es-MX" sz="3200" dirty="0" smtClean="0">
                <a:solidFill>
                  <a:schemeClr val="accent6">
                    <a:lumMod val="75000"/>
                  </a:schemeClr>
                </a:solidFill>
                <a:latin typeface="Baskerville Old Face" pitchFamily="18" charset="0"/>
              </a:rPr>
              <a:t>FOTONOVELA: ESPEJISMO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endParaRPr lang="es-ES" dirty="0"/>
          </a:p>
        </p:txBody>
      </p:sp>
      <p:pic>
        <p:nvPicPr>
          <p:cNvPr id="4" name="3 Imagen" descr="FFyL-UNAM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4714884"/>
            <a:ext cx="2500330" cy="1571625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16de9eaee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74" y="1071546"/>
            <a:ext cx="4572032" cy="450059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7224" y="428604"/>
            <a:ext cx="7772400" cy="1643074"/>
          </a:xfrm>
        </p:spPr>
        <p:txBody>
          <a:bodyPr/>
          <a:lstStyle/>
          <a:p>
            <a:r>
              <a:rPr lang="es-MX" sz="2800" dirty="0" smtClean="0">
                <a:solidFill>
                  <a:schemeClr val="accent6">
                    <a:lumMod val="75000"/>
                  </a:schemeClr>
                </a:solidFill>
                <a:latin typeface="Harrington" pitchFamily="82" charset="0"/>
              </a:rPr>
              <a:t>Y ASÍ, PASO EL TIEMPO, ELLA SE OBSESIONABA POR LA COMIDA Y SU PESO…</a:t>
            </a:r>
            <a:endParaRPr lang="es-ES" sz="2800" dirty="0">
              <a:solidFill>
                <a:schemeClr val="accent6">
                  <a:lumMod val="75000"/>
                </a:schemeClr>
              </a:solidFill>
              <a:latin typeface="Harrington" pitchFamily="82" charset="0"/>
            </a:endParaRPr>
          </a:p>
        </p:txBody>
      </p:sp>
      <p:pic>
        <p:nvPicPr>
          <p:cNvPr id="4" name="3 Marcador de contenido" descr="foroansiedad_anorexi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643050"/>
            <a:ext cx="2668590" cy="2143140"/>
          </a:xfrm>
        </p:spPr>
      </p:pic>
      <p:pic>
        <p:nvPicPr>
          <p:cNvPr id="5" name="4 Imagen" descr="CA0V6KXGCADZ9S7DCA3SR6HCCAAKUNHCCALE25IJCAAJBVVWCA1CF317CAVDVU3SCAXZ7R13CAUODOB1CA105JDRCA26M418CAHMABPPCAMK1VA7CA9PPX0LCA8HIL5VCA1LE8RZCA6V2JN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1714488"/>
            <a:ext cx="2643206" cy="2071702"/>
          </a:xfrm>
          <a:prstGeom prst="rect">
            <a:avLst/>
          </a:prstGeom>
        </p:spPr>
      </p:pic>
      <p:pic>
        <p:nvPicPr>
          <p:cNvPr id="6" name="5 Imagen" descr="anorexiaxxcc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1802" y="4071942"/>
            <a:ext cx="3452811" cy="2447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accent6">
                    <a:lumMod val="75000"/>
                  </a:schemeClr>
                </a:solidFill>
                <a:latin typeface="Harrington" pitchFamily="82" charset="0"/>
              </a:rPr>
              <a:t>HASTA QUE UN DÍA…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Harrington" pitchFamily="82" charset="0"/>
            </a:endParaRPr>
          </a:p>
        </p:txBody>
      </p:sp>
      <p:pic>
        <p:nvPicPr>
          <p:cNvPr id="6" name="5 Marcador de contenido" descr="200821125556120362015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2285992"/>
            <a:ext cx="2071702" cy="3790950"/>
          </a:xfrm>
        </p:spPr>
      </p:pic>
      <p:sp>
        <p:nvSpPr>
          <p:cNvPr id="7" name="6 Llamada rectangular redondeada"/>
          <p:cNvSpPr/>
          <p:nvPr/>
        </p:nvSpPr>
        <p:spPr>
          <a:xfrm>
            <a:off x="3000364" y="1857364"/>
            <a:ext cx="1143008" cy="755524"/>
          </a:xfrm>
          <a:prstGeom prst="wedgeRoundRectCallout">
            <a:avLst>
              <a:gd name="adj1" fmla="val -82790"/>
              <a:gd name="adj2" fmla="val 852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Oye, no crees que esta muy delgada.</a:t>
            </a:r>
            <a:endParaRPr lang="es-ES" sz="1000" dirty="0"/>
          </a:p>
        </p:txBody>
      </p:sp>
      <p:pic>
        <p:nvPicPr>
          <p:cNvPr id="8" name="7 Imagen" descr="fotos-anorexicas-skinny-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2285992"/>
            <a:ext cx="2786058" cy="3929066"/>
          </a:xfrm>
          <a:prstGeom prst="rect">
            <a:avLst/>
          </a:prstGeom>
        </p:spPr>
      </p:pic>
      <p:sp>
        <p:nvSpPr>
          <p:cNvPr id="10" name="9 Llamada rectangular redondeada"/>
          <p:cNvSpPr/>
          <p:nvPr/>
        </p:nvSpPr>
        <p:spPr>
          <a:xfrm>
            <a:off x="7215206" y="1357298"/>
            <a:ext cx="1357322" cy="928694"/>
          </a:xfrm>
          <a:prstGeom prst="wedgeRoundRectCallout">
            <a:avLst>
              <a:gd name="adj1" fmla="val -101268"/>
              <a:gd name="adj2" fmla="val 6898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 err="1" smtClean="0"/>
              <a:t>Ash</a:t>
            </a:r>
            <a:r>
              <a:rPr lang="es-MX" sz="900" dirty="0" smtClean="0"/>
              <a:t>, nada te parece, antes por que estaba gorda y hoy por que estoy delgada</a:t>
            </a:r>
            <a:endParaRPr lang="es-ES" sz="900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Marcador de contenido" descr="anorexiaqq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571612"/>
            <a:ext cx="2514600" cy="4000528"/>
          </a:xfrm>
        </p:spPr>
      </p:pic>
      <p:sp>
        <p:nvSpPr>
          <p:cNvPr id="7" name="6 Llamada de nube"/>
          <p:cNvSpPr/>
          <p:nvPr/>
        </p:nvSpPr>
        <p:spPr>
          <a:xfrm>
            <a:off x="2571736" y="500042"/>
            <a:ext cx="1428760" cy="928694"/>
          </a:xfrm>
          <a:prstGeom prst="cloudCallout">
            <a:avLst>
              <a:gd name="adj1" fmla="val -54529"/>
              <a:gd name="adj2" fmla="val 868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/>
              <a:t>¿</a:t>
            </a:r>
            <a:r>
              <a:rPr lang="es-MX" sz="1200" dirty="0" smtClean="0"/>
              <a:t>A poco, estoy muy delgada?</a:t>
            </a:r>
            <a:endParaRPr lang="es-ES" sz="1200" dirty="0"/>
          </a:p>
        </p:txBody>
      </p:sp>
      <p:pic>
        <p:nvPicPr>
          <p:cNvPr id="8" name="7 Imagen" descr="anorexi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1643050"/>
            <a:ext cx="2786082" cy="3714776"/>
          </a:xfrm>
          <a:prstGeom prst="rect">
            <a:avLst/>
          </a:prstGeom>
        </p:spPr>
      </p:pic>
      <p:sp>
        <p:nvSpPr>
          <p:cNvPr id="9" name="8 Llamada de nube"/>
          <p:cNvSpPr/>
          <p:nvPr/>
        </p:nvSpPr>
        <p:spPr>
          <a:xfrm>
            <a:off x="6929454" y="785794"/>
            <a:ext cx="1357322" cy="714380"/>
          </a:xfrm>
          <a:prstGeom prst="cloudCallout">
            <a:avLst>
              <a:gd name="adj1" fmla="val -74094"/>
              <a:gd name="adj2" fmla="val 998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¡Dios! Que he hecho </a:t>
            </a:r>
            <a:r>
              <a:rPr lang="es-MX" sz="1200" dirty="0" smtClean="0">
                <a:sym typeface="Wingdings" pitchFamily="2" charset="2"/>
              </a:rPr>
              <a:t></a:t>
            </a:r>
            <a:endParaRPr lang="es-ES" sz="12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CA09LTW8CA5CQTRECAS1T076CAMBD6YCCA4WW9J0CAD7L3PHCA3PFTCZCA2FHCUSCAVSJRTXCA05FVE5CAYP7M26CAEDM1WFCAIV1PMCCAM766KZCACMTJ5LCAO1MSQHCAVE31MYCATAC0MQ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43504" y="2000240"/>
            <a:ext cx="2357454" cy="3071834"/>
          </a:xfrm>
        </p:spPr>
      </p:pic>
      <p:sp>
        <p:nvSpPr>
          <p:cNvPr id="6" name="5 Llamada rectangular redondeada"/>
          <p:cNvSpPr/>
          <p:nvPr/>
        </p:nvSpPr>
        <p:spPr>
          <a:xfrm>
            <a:off x="7429520" y="1571612"/>
            <a:ext cx="1000132" cy="826962"/>
          </a:xfrm>
          <a:prstGeom prst="wedgeRoundRectCallout">
            <a:avLst>
              <a:gd name="adj1" fmla="val -59963"/>
              <a:gd name="adj2" fmla="val 12252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¡Mamá, ayúdame!</a:t>
            </a:r>
            <a:endParaRPr lang="es-ES" sz="1200" dirty="0"/>
          </a:p>
        </p:txBody>
      </p:sp>
      <p:pic>
        <p:nvPicPr>
          <p:cNvPr id="7" name="6 Imagen" descr="CACEH048CAOMP1NCCAHCZQMZCAZAGLG1CAX63UEDCA293VR4CA082BC2CAMO3308CAHU1UG6CAMMBNRWCA4J0P06CAMA73GPCAWGLS54CAMZXQOZCAOZGXJPCA1BJXGVCAKDHOHACAB22FG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2000240"/>
            <a:ext cx="2357454" cy="3143272"/>
          </a:xfrm>
          <a:prstGeom prst="rect">
            <a:avLst/>
          </a:prstGeom>
        </p:spPr>
      </p:pic>
      <p:sp>
        <p:nvSpPr>
          <p:cNvPr id="8" name="7 Llamada rectangular redondeada"/>
          <p:cNvSpPr/>
          <p:nvPr/>
        </p:nvSpPr>
        <p:spPr>
          <a:xfrm>
            <a:off x="3143240" y="1714488"/>
            <a:ext cx="1143008" cy="755524"/>
          </a:xfrm>
          <a:prstGeom prst="wedgeRoundRectCallout">
            <a:avLst>
              <a:gd name="adj1" fmla="val -82790"/>
              <a:gd name="adj2" fmla="val 5763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No te preocupes, vamos a salir adelante.</a:t>
            </a:r>
            <a:endParaRPr lang="es-ES" sz="10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631052"/>
          </a:xfrm>
        </p:spPr>
        <p:txBody>
          <a:bodyPr/>
          <a:lstStyle/>
          <a:p>
            <a:r>
              <a:rPr lang="es-MX" sz="2800" dirty="0" smtClean="0">
                <a:solidFill>
                  <a:schemeClr val="accent6">
                    <a:lumMod val="75000"/>
                  </a:schemeClr>
                </a:solidFill>
                <a:latin typeface="Harrington" pitchFamily="82" charset="0"/>
              </a:rPr>
              <a:t>SU MAMÁ Y ELLA, VAN A UN CENTRO DE AYUDA PARA LOS TRASTORNOS ALIMENTICIOS. </a:t>
            </a:r>
            <a:br>
              <a:rPr lang="es-MX" sz="2800" dirty="0" smtClean="0">
                <a:solidFill>
                  <a:schemeClr val="accent6">
                    <a:lumMod val="75000"/>
                  </a:schemeClr>
                </a:solidFill>
                <a:latin typeface="Harrington" pitchFamily="82" charset="0"/>
              </a:rPr>
            </a:br>
            <a:r>
              <a:rPr lang="es-MX" sz="2800" dirty="0" smtClean="0">
                <a:solidFill>
                  <a:schemeClr val="accent6">
                    <a:lumMod val="75000"/>
                  </a:schemeClr>
                </a:solidFill>
                <a:latin typeface="Harrington" pitchFamily="82" charset="0"/>
              </a:rPr>
              <a:t>AHÍ LA AYUDAN ACEPTARSE TAL COMO ES.</a:t>
            </a:r>
            <a:endParaRPr lang="es-ES" sz="2800" dirty="0">
              <a:solidFill>
                <a:schemeClr val="accent6">
                  <a:lumMod val="75000"/>
                </a:schemeClr>
              </a:solidFill>
              <a:latin typeface="Harrington" pitchFamily="82" charset="0"/>
            </a:endParaRPr>
          </a:p>
        </p:txBody>
      </p:sp>
      <p:pic>
        <p:nvPicPr>
          <p:cNvPr id="4" name="3 Marcador de contenido" descr="21-dia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2571744"/>
            <a:ext cx="2928958" cy="3286148"/>
          </a:xfrm>
        </p:spPr>
      </p:pic>
      <p:pic>
        <p:nvPicPr>
          <p:cNvPr id="5" name="4 Imagen" descr="alessandr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2571744"/>
            <a:ext cx="3286148" cy="3214710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2976" y="2000240"/>
            <a:ext cx="7772400" cy="2571768"/>
          </a:xfrm>
        </p:spPr>
        <p:txBody>
          <a:bodyPr/>
          <a:lstStyle/>
          <a:p>
            <a:pPr algn="ctr"/>
            <a:r>
              <a:rPr lang="es-MX" sz="13300" dirty="0" smtClean="0">
                <a:solidFill>
                  <a:schemeClr val="accent6">
                    <a:lumMod val="75000"/>
                  </a:schemeClr>
                </a:solidFill>
                <a:latin typeface="Edwardian Script ITC" pitchFamily="66" charset="0"/>
              </a:rPr>
              <a:t>FIN</a:t>
            </a:r>
            <a:endParaRPr lang="es-ES" sz="13300" dirty="0">
              <a:solidFill>
                <a:schemeClr val="accent6">
                  <a:lumMod val="75000"/>
                </a:schemeClr>
              </a:solidFill>
              <a:latin typeface="Edwardian Script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3929066"/>
            <a:ext cx="7772400" cy="1500198"/>
          </a:xfrm>
        </p:spPr>
        <p:txBody>
          <a:bodyPr>
            <a:normAutofit fontScale="32500" lnSpcReduction="20000"/>
          </a:bodyPr>
          <a:lstStyle/>
          <a:p>
            <a:endParaRPr lang="es-MX" b="1" dirty="0" smtClean="0"/>
          </a:p>
          <a:p>
            <a:endParaRPr lang="es-MX" b="1" dirty="0" smtClean="0"/>
          </a:p>
          <a:p>
            <a:endParaRPr lang="es-MX" b="1" dirty="0" smtClean="0"/>
          </a:p>
          <a:p>
            <a:r>
              <a:rPr lang="es-MX" b="1" dirty="0" smtClean="0">
                <a:solidFill>
                  <a:srgbClr val="BE2AC2"/>
                </a:solidFill>
              </a:rPr>
              <a:t>CREADORAS:</a:t>
            </a:r>
          </a:p>
          <a:p>
            <a:endParaRPr lang="es-MX" b="1" dirty="0" smtClean="0">
              <a:solidFill>
                <a:srgbClr val="BE2AC2"/>
              </a:solidFill>
            </a:endParaRPr>
          </a:p>
          <a:p>
            <a:r>
              <a:rPr lang="es-MX" b="1" dirty="0" smtClean="0">
                <a:solidFill>
                  <a:srgbClr val="BE2AC2"/>
                </a:solidFill>
              </a:rPr>
              <a:t>*SANTIAGO CASTRO BLANCA ESTELA</a:t>
            </a:r>
          </a:p>
          <a:p>
            <a:r>
              <a:rPr lang="es-MX" b="1" dirty="0" smtClean="0">
                <a:solidFill>
                  <a:srgbClr val="BE2AC2"/>
                </a:solidFill>
              </a:rPr>
              <a:t>* HERNÁNDEZ RAMÍREZ CLARA</a:t>
            </a:r>
            <a:endParaRPr lang="es-ES" b="1" dirty="0">
              <a:solidFill>
                <a:srgbClr val="BE2AC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accent6">
                    <a:lumMod val="75000"/>
                  </a:schemeClr>
                </a:solidFill>
                <a:latin typeface="Harrington" pitchFamily="82" charset="0"/>
              </a:rPr>
              <a:t>TRASTORNOS ALIMENTICIOS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Harringto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571612"/>
            <a:ext cx="7772400" cy="478394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ES" sz="19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</a:rPr>
              <a:t>Los desordenes alimentarios, el miedo a la obesidad y las conductas extravagantes en relación con la comida son algunos de los principales síntomas.</a:t>
            </a:r>
            <a:endParaRPr lang="es-ES" sz="1900" dirty="0" smtClean="0">
              <a:solidFill>
                <a:schemeClr val="accent6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algn="just"/>
            <a:r>
              <a:rPr lang="es-ES" sz="17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Anorexia</a:t>
            </a:r>
            <a:r>
              <a:rPr lang="es-ES" sz="17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, obesidad y bulimia están actualmente entre las alteraciones de </a:t>
            </a:r>
            <a:r>
              <a:rPr lang="es-ES" sz="17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alimentación </a:t>
            </a:r>
            <a:r>
              <a:rPr lang="es-ES" sz="17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y comportamiento más frecuentes entre los 12 y 20 años</a:t>
            </a:r>
            <a:r>
              <a:rPr lang="es-ES" sz="17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s-ES" sz="17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s-ES" sz="17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es-ES" sz="17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anorexia es una enfermedad mental que consiste en una pérdida </a:t>
            </a:r>
            <a:r>
              <a:rPr lang="es-ES" sz="17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voluntaria</a:t>
            </a:r>
            <a:r>
              <a:rPr lang="es-ES" sz="17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de peso por un deseo patológico de adelgazar y un intenso temor a la obesidad. </a:t>
            </a:r>
            <a:endParaRPr lang="es-ES" sz="1700" dirty="0" smtClean="0">
              <a:solidFill>
                <a:schemeClr val="accent6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7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La pérdida de peso es conseguida por la persona enferma mediante uno o más de los siguientes procedimientos: </a:t>
            </a:r>
            <a:endParaRPr lang="es-ES" sz="1700" dirty="0" smtClean="0">
              <a:solidFill>
                <a:schemeClr val="accent6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7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Reducción de la alimentación, especialmente de los alimentos que contienen más calorías. </a:t>
            </a:r>
            <a:endParaRPr lang="es-ES" sz="1700" dirty="0" smtClean="0">
              <a:solidFill>
                <a:schemeClr val="accent6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7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Ejercicio físico excesivo. </a:t>
            </a:r>
            <a:endParaRPr lang="es-ES" sz="1700" dirty="0" smtClean="0">
              <a:solidFill>
                <a:schemeClr val="accent6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7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Utilización de medicamentos reductores del apetito, laxantes o diuréticos. </a:t>
            </a:r>
            <a:endParaRPr lang="es-ES" sz="1700" dirty="0" smtClean="0">
              <a:solidFill>
                <a:schemeClr val="accent6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7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Vómitos provocados. </a:t>
            </a:r>
            <a:endParaRPr lang="es-ES" sz="1700" dirty="0" smtClean="0">
              <a:solidFill>
                <a:schemeClr val="accent6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7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De esta manera, se produce una desnutrición progresiva y trastornos físicos y mentales que pueden ser muy graves e incluso conducir a la muerte. </a:t>
            </a:r>
            <a:endParaRPr lang="es-ES" sz="1700" dirty="0" smtClean="0">
              <a:solidFill>
                <a:schemeClr val="accent6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7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Preferentemente la padecen chicas jóvenes de edades comprendidas entre 14 y 18 años, colectivo que agrupa el 90% de los casos; en el 10% restante se encuentran chicos adolescentes, niños menores de 12 años, niñas y mujeres maduras. </a:t>
            </a:r>
            <a:endParaRPr lang="es-ES" sz="1700" dirty="0" smtClean="0">
              <a:solidFill>
                <a:schemeClr val="accent6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s-ES" sz="1800" dirty="0"/>
          </a:p>
        </p:txBody>
      </p:sp>
    </p:spTree>
  </p:cSld>
  <p:clrMapOvr>
    <a:masterClrMapping/>
  </p:clrMapOvr>
  <p:transition spd="med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357166"/>
            <a:ext cx="7772400" cy="5998394"/>
          </a:xfrm>
        </p:spPr>
        <p:txBody>
          <a:bodyPr>
            <a:normAutofit/>
          </a:bodyPr>
          <a:lstStyle/>
          <a:p>
            <a:pPr algn="just"/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</a:rPr>
              <a:t>La bulimia es una enfermedad de tipo nervioso que produce alteraciones en el comportamiento y en los hábitos de alimentación, con la alternancia de periodos de compulsión para comer (atracones) con otros de conductas compensatorias inadecuadas (dietas abusivas, provocación de vómitos, ingesta de diversos medicamentos -(laxantes y diuréticos-, etc.). Se trata de una enfermedad grave y potencialmente mortal.</a:t>
            </a:r>
            <a:endParaRPr lang="es-ES" sz="1800" dirty="0" smtClean="0">
              <a:solidFill>
                <a:schemeClr val="accent6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algn="just"/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</a:rPr>
              <a:t>El paciente siente una necesidad imperiosa por ingerir grandes cantidades de comida, generalmente de elevado contenido calórico. Una vez que termina de comer, al paciente le invaden fuertes sentimientos de </a:t>
            </a:r>
            <a:r>
              <a:rPr lang="es-E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</a:rPr>
              <a:t>autorrepulsa</a:t>
            </a: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</a:rPr>
              <a:t> y culpa. Ello le induce a mitigar los efectos, </a:t>
            </a:r>
            <a:r>
              <a:rPr lang="es-E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</a:rPr>
              <a:t>autoinduciéndose</a:t>
            </a: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</a:rPr>
              <a:t> el vómito o el uso de laxantes, diuréticos, ayuno o ejercicio excesivo. Todo esto ocurre al menos dos veces a la semana durante tres meses.</a:t>
            </a:r>
            <a:endParaRPr lang="es-ES" sz="1800" dirty="0" smtClean="0">
              <a:solidFill>
                <a:schemeClr val="accent6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algn="just"/>
            <a:r>
              <a:rPr lang="es-ES" sz="19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</a:rPr>
              <a:t>Lo primero que hay que hacer es acudir al médico de atención primaria o al pediatra, quien nos derivará al especialista para hacer el diagnóstico correcto y prescribir el tratamiento adecuado.</a:t>
            </a:r>
            <a:endParaRPr lang="es-ES" sz="1900" dirty="0" smtClean="0">
              <a:solidFill>
                <a:schemeClr val="accent6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algn="just"/>
            <a:r>
              <a:rPr lang="es-ES" sz="19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</a:rPr>
              <a:t>También es muy aconsejable acudir a alguna asociación de afectados y familiares para recibir más información, asesoramiento familiar y apoyo.</a:t>
            </a:r>
            <a:endParaRPr lang="es-ES" sz="1900" dirty="0" smtClean="0">
              <a:solidFill>
                <a:schemeClr val="accent6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r>
              <a:rPr lang="es-ES" sz="1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http://www.educared.net/aprende/anavegar6/podium/B/1035/index.htm</a:t>
            </a:r>
            <a:endParaRPr lang="es-ES" sz="1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med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57224" y="2071678"/>
            <a:ext cx="7772400" cy="4429156"/>
          </a:xfrm>
        </p:spPr>
        <p:txBody>
          <a:bodyPr/>
          <a:lstStyle/>
          <a:p>
            <a:r>
              <a:rPr lang="es-MX" sz="2400" dirty="0" smtClean="0">
                <a:latin typeface="Baskerville Old Face" pitchFamily="18" charset="0"/>
              </a:rPr>
              <a:t>*NIVEL EDUCATIVO: </a:t>
            </a:r>
            <a:r>
              <a:rPr lang="es-MX" sz="2400" cap="none" dirty="0" smtClean="0">
                <a:latin typeface="Baskerville Old Face" pitchFamily="18" charset="0"/>
              </a:rPr>
              <a:t>Secundaria</a:t>
            </a:r>
            <a:r>
              <a:rPr lang="es-MX" sz="2400" dirty="0" smtClean="0">
                <a:latin typeface="Baskerville Old Face" pitchFamily="18" charset="0"/>
              </a:rPr>
              <a:t/>
            </a:r>
            <a:br>
              <a:rPr lang="es-MX" sz="2400" dirty="0" smtClean="0">
                <a:latin typeface="Baskerville Old Face" pitchFamily="18" charset="0"/>
              </a:rPr>
            </a:br>
            <a:r>
              <a:rPr lang="es-MX" sz="2400" dirty="0" smtClean="0">
                <a:latin typeface="Baskerville Old Face" pitchFamily="18" charset="0"/>
              </a:rPr>
              <a:t/>
            </a:r>
            <a:br>
              <a:rPr lang="es-MX" sz="2400" dirty="0" smtClean="0">
                <a:latin typeface="Baskerville Old Face" pitchFamily="18" charset="0"/>
              </a:rPr>
            </a:br>
            <a:r>
              <a:rPr lang="es-MX" sz="2400" dirty="0" smtClean="0">
                <a:latin typeface="Baskerville Old Face" pitchFamily="18" charset="0"/>
              </a:rPr>
              <a:t>*OBJETIVO GENERAL: </a:t>
            </a:r>
            <a:r>
              <a:rPr lang="es-MX" sz="2400" cap="none" dirty="0" smtClean="0">
                <a:latin typeface="Baskerville Old Face" pitchFamily="18" charset="0"/>
              </a:rPr>
              <a:t>Hacer conciencia sobre lo que puede ocasionar los trastornos alimenticios en las personas.</a:t>
            </a:r>
            <a:br>
              <a:rPr lang="es-MX" sz="2400" cap="none" dirty="0" smtClean="0">
                <a:latin typeface="Baskerville Old Face" pitchFamily="18" charset="0"/>
              </a:rPr>
            </a:br>
            <a:r>
              <a:rPr lang="es-MX" sz="2400" cap="none" dirty="0" smtClean="0">
                <a:latin typeface="Baskerville Old Face" pitchFamily="18" charset="0"/>
              </a:rPr>
              <a:t/>
            </a:r>
            <a:br>
              <a:rPr lang="es-MX" sz="2400" cap="none" dirty="0" smtClean="0">
                <a:latin typeface="Baskerville Old Face" pitchFamily="18" charset="0"/>
              </a:rPr>
            </a:br>
            <a:r>
              <a:rPr lang="es-MX" sz="2400" cap="none" dirty="0" smtClean="0">
                <a:latin typeface="Baskerville Old Face" pitchFamily="18" charset="0"/>
              </a:rPr>
              <a:t>*A QUIEN VA DIRIGIDO: A las jóvenes </a:t>
            </a:r>
            <a:br>
              <a:rPr lang="es-MX" sz="2400" cap="none" dirty="0" smtClean="0">
                <a:latin typeface="Baskerville Old Face" pitchFamily="18" charset="0"/>
              </a:rPr>
            </a:br>
            <a:r>
              <a:rPr lang="es-MX" sz="2400" cap="none" dirty="0" smtClean="0">
                <a:latin typeface="Baskerville Old Face" pitchFamily="18" charset="0"/>
              </a:rPr>
              <a:t/>
            </a:r>
            <a:br>
              <a:rPr lang="es-MX" sz="2400" cap="none" dirty="0" smtClean="0">
                <a:latin typeface="Baskerville Old Face" pitchFamily="18" charset="0"/>
              </a:rPr>
            </a:br>
            <a:r>
              <a:rPr lang="es-MX" sz="2400" cap="none" dirty="0" smtClean="0">
                <a:latin typeface="Baskerville Old Face" pitchFamily="18" charset="0"/>
              </a:rPr>
              <a:t>*RECURSO DIDÁCTICO: Fotonovela</a:t>
            </a:r>
            <a:endParaRPr lang="es-ES" sz="2400" dirty="0">
              <a:latin typeface="Baskerville Old Face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57224" y="500042"/>
            <a:ext cx="7772400" cy="937256"/>
          </a:xfrm>
        </p:spPr>
        <p:txBody>
          <a:bodyPr>
            <a:normAutofit/>
          </a:bodyPr>
          <a:lstStyle/>
          <a:p>
            <a:pPr algn="ctr"/>
            <a:r>
              <a:rPr lang="es-MX" sz="4400" dirty="0" smtClean="0">
                <a:solidFill>
                  <a:schemeClr val="accent6">
                    <a:lumMod val="75000"/>
                  </a:schemeClr>
                </a:solidFill>
                <a:latin typeface="Harrington" pitchFamily="82" charset="0"/>
              </a:rPr>
              <a:t>UBICACIÓN CURRICULAR</a:t>
            </a:r>
            <a:endParaRPr lang="es-ES" sz="4400" dirty="0">
              <a:solidFill>
                <a:schemeClr val="accent6">
                  <a:lumMod val="75000"/>
                </a:schemeClr>
              </a:solidFill>
              <a:latin typeface="Harrington" pitchFamily="82" charset="0"/>
            </a:endParaRP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z="5400" dirty="0" smtClean="0">
                <a:solidFill>
                  <a:schemeClr val="accent6">
                    <a:lumMod val="75000"/>
                  </a:schemeClr>
                </a:solidFill>
                <a:latin typeface="Harrington" pitchFamily="82" charset="0"/>
              </a:rPr>
              <a:t>INTRODUCCIÓN</a:t>
            </a:r>
            <a:endParaRPr lang="es-ES" sz="5400" dirty="0">
              <a:solidFill>
                <a:schemeClr val="accent6">
                  <a:lumMod val="75000"/>
                </a:schemeClr>
              </a:solidFill>
              <a:latin typeface="Harringto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Esta es la historia de muchas de las jóvenes que sufren algunos de los  trastornos alimenticios, debido a su inconformidad por su imagen o las constantes burlas que reciben por parte de sus familiares o compañeros de escuela.</a:t>
            </a:r>
            <a:r>
              <a:rPr lang="es-E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Al igual que  la influencia de los medios de comunicación, por transmitir un prototipo de mujer.</a:t>
            </a:r>
          </a:p>
          <a:p>
            <a:pPr algn="just"/>
            <a:r>
              <a:rPr lang="es-MX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Esperamos que se de una reflexión sobre estos problemas y combatir estos trastornos.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500166" y="1571612"/>
            <a:ext cx="614366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MX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50" endPos="85000" dist="60007" dir="5400000" sy="-100000" algn="bl" rotWithShape="0"/>
                </a:effectLst>
                <a:latin typeface="Harrington" pitchFamily="82" charset="0"/>
              </a:rPr>
              <a:t>ESPEJISMO</a:t>
            </a:r>
            <a:endParaRPr lang="es-ES" sz="8800" b="1" dirty="0">
              <a:ln/>
              <a:solidFill>
                <a:schemeClr val="accent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50" endPos="85000" dist="60007" dir="5400000" sy="-100000" algn="bl" rotWithShape="0"/>
              </a:effectLst>
              <a:latin typeface="Harrington" pitchFamily="82" charset="0"/>
            </a:endParaRPr>
          </a:p>
        </p:txBody>
      </p:sp>
      <p:pic>
        <p:nvPicPr>
          <p:cNvPr id="1026" name="Picture 2" descr="http://t0.gstatic.com/images?q=tbn:QkZI4--5r9FLzM:http://pacotraver.files.wordpress.com/2008/10/anorexia-y-bulimia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4000504"/>
            <a:ext cx="2214578" cy="235745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Marcador de contenido" descr="senhas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928670"/>
            <a:ext cx="5214974" cy="4857784"/>
          </a:xfrm>
        </p:spPr>
      </p:pic>
      <p:sp>
        <p:nvSpPr>
          <p:cNvPr id="8" name="7 Llamada rectangular redondeada"/>
          <p:cNvSpPr/>
          <p:nvPr/>
        </p:nvSpPr>
        <p:spPr>
          <a:xfrm>
            <a:off x="6786578" y="714356"/>
            <a:ext cx="1357322" cy="928694"/>
          </a:xfrm>
          <a:prstGeom prst="wedgeRoundRectCallout">
            <a:avLst>
              <a:gd name="adj1" fmla="val -119787"/>
              <a:gd name="adj2" fmla="val 143845"/>
              <a:gd name="adj3" fmla="val 16667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bg1"/>
                </a:solidFill>
              </a:rPr>
              <a:t>RECORTA BIEN GORDIS!  JAJAJA</a:t>
            </a:r>
          </a:p>
          <a:p>
            <a:pPr algn="ctr"/>
            <a:endParaRPr lang="es-ES" sz="1200" dirty="0">
              <a:solidFill>
                <a:schemeClr val="bg1"/>
              </a:solidFill>
            </a:endParaRPr>
          </a:p>
        </p:txBody>
      </p:sp>
      <p:sp>
        <p:nvSpPr>
          <p:cNvPr id="9" name="8 Llamada de nube"/>
          <p:cNvSpPr/>
          <p:nvPr/>
        </p:nvSpPr>
        <p:spPr>
          <a:xfrm>
            <a:off x="357158" y="214290"/>
            <a:ext cx="1485904" cy="898400"/>
          </a:xfrm>
          <a:prstGeom prst="cloudCallout">
            <a:avLst>
              <a:gd name="adj1" fmla="val 105330"/>
              <a:gd name="adj2" fmla="val 84371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bg1"/>
                </a:solidFill>
              </a:rPr>
              <a:t>ASH</a:t>
            </a:r>
            <a:endParaRPr lang="es-E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400" dirty="0" smtClean="0">
                <a:solidFill>
                  <a:schemeClr val="accent6">
                    <a:lumMod val="75000"/>
                  </a:schemeClr>
                </a:solidFill>
                <a:latin typeface="Harrington" pitchFamily="82" charset="0"/>
              </a:rPr>
              <a:t>EN SU CASA</a:t>
            </a:r>
            <a:endParaRPr lang="es-ES" sz="4400" dirty="0">
              <a:solidFill>
                <a:schemeClr val="accent6">
                  <a:lumMod val="75000"/>
                </a:schemeClr>
              </a:solidFill>
              <a:latin typeface="Harrington" pitchFamily="82" charset="0"/>
            </a:endParaRPr>
          </a:p>
        </p:txBody>
      </p:sp>
      <p:pic>
        <p:nvPicPr>
          <p:cNvPr id="4" name="3 Marcador de contenido" descr="2008211255561203620156.jpg"/>
          <p:cNvPicPr>
            <a:picLocks noGrp="1" noChangeAspect="1"/>
          </p:cNvPicPr>
          <p:nvPr>
            <p:ph idx="1"/>
          </p:nvPr>
        </p:nvPicPr>
        <p:blipFill>
          <a:blip r:embed="rId2"/>
          <a:srcRect l="4532" t="3768" r="11631" b="-18720"/>
          <a:stretch>
            <a:fillRect/>
          </a:stretch>
        </p:blipFill>
        <p:spPr>
          <a:xfrm>
            <a:off x="1285852" y="1714488"/>
            <a:ext cx="2643206" cy="4357718"/>
          </a:xfrm>
        </p:spPr>
      </p:pic>
      <p:sp>
        <p:nvSpPr>
          <p:cNvPr id="5" name="4 Llamada rectangular redondeada"/>
          <p:cNvSpPr/>
          <p:nvPr/>
        </p:nvSpPr>
        <p:spPr>
          <a:xfrm>
            <a:off x="4143372" y="1142984"/>
            <a:ext cx="985838" cy="1000132"/>
          </a:xfrm>
          <a:prstGeom prst="wedgeRoundRectCallout">
            <a:avLst>
              <a:gd name="adj1" fmla="val -129638"/>
              <a:gd name="adj2" fmla="val 86389"/>
              <a:gd name="adj3" fmla="val 16667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bg1"/>
                </a:solidFill>
              </a:rPr>
              <a:t>YA TE VAS A TRAGAR TODO EL REFRI</a:t>
            </a:r>
            <a:r>
              <a:rPr lang="es-ES" sz="1200" dirty="0" smtClean="0">
                <a:solidFill>
                  <a:schemeClr val="bg1"/>
                </a:solidFill>
              </a:rPr>
              <a:t>!!</a:t>
            </a:r>
            <a:endParaRPr lang="es-MX" sz="1200" dirty="0" smtClean="0">
              <a:solidFill>
                <a:schemeClr val="bg1"/>
              </a:solidFill>
            </a:endParaRPr>
          </a:p>
        </p:txBody>
      </p:sp>
      <p:pic>
        <p:nvPicPr>
          <p:cNvPr id="6" name="5 Imagen" descr="anorexia6.jpg"/>
          <p:cNvPicPr>
            <a:picLocks noChangeAspect="1"/>
          </p:cNvPicPr>
          <p:nvPr/>
        </p:nvPicPr>
        <p:blipFill>
          <a:blip r:embed="rId3"/>
          <a:srcRect t="37735"/>
          <a:stretch>
            <a:fillRect/>
          </a:stretch>
        </p:blipFill>
        <p:spPr>
          <a:xfrm>
            <a:off x="5429256" y="1714488"/>
            <a:ext cx="2857520" cy="3786214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28662" y="500042"/>
            <a:ext cx="7772400" cy="914400"/>
          </a:xfrm>
        </p:spPr>
        <p:txBody>
          <a:bodyPr/>
          <a:lstStyle/>
          <a:p>
            <a:r>
              <a:rPr lang="es-MX" dirty="0" smtClean="0">
                <a:solidFill>
                  <a:schemeClr val="accent6">
                    <a:lumMod val="75000"/>
                  </a:schemeClr>
                </a:solidFill>
                <a:latin typeface="Harrington" pitchFamily="82" charset="0"/>
              </a:rPr>
              <a:t>MAS TARDE</a:t>
            </a:r>
            <a:r>
              <a:rPr lang="es-MX" dirty="0" smtClean="0"/>
              <a:t>…</a:t>
            </a:r>
            <a:endParaRPr lang="es-ES" dirty="0"/>
          </a:p>
        </p:txBody>
      </p:sp>
      <p:pic>
        <p:nvPicPr>
          <p:cNvPr id="4" name="3 Marcador de contenido" descr="353732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2000240"/>
            <a:ext cx="2786082" cy="3714776"/>
          </a:xfrm>
        </p:spPr>
      </p:pic>
      <p:pic>
        <p:nvPicPr>
          <p:cNvPr id="5" name="4 Imagen" descr="tv-79752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2071678"/>
            <a:ext cx="3595690" cy="3643338"/>
          </a:xfrm>
          <a:prstGeom prst="rect">
            <a:avLst/>
          </a:prstGeom>
        </p:spPr>
      </p:pic>
      <p:pic>
        <p:nvPicPr>
          <p:cNvPr id="6" name="5 Imagen" descr="1240498057543NAUMOSKAdetd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2066" y="2500305"/>
            <a:ext cx="2563815" cy="2057597"/>
          </a:xfrm>
          <a:prstGeom prst="rect">
            <a:avLst/>
          </a:prstGeom>
        </p:spPr>
      </p:pic>
      <p:sp>
        <p:nvSpPr>
          <p:cNvPr id="7" name="6 Llamada de nube"/>
          <p:cNvSpPr/>
          <p:nvPr/>
        </p:nvSpPr>
        <p:spPr>
          <a:xfrm flipH="1">
            <a:off x="428595" y="1071546"/>
            <a:ext cx="1668791" cy="1000132"/>
          </a:xfrm>
          <a:prstGeom prst="cloudCallout">
            <a:avLst>
              <a:gd name="adj1" fmla="val -39110"/>
              <a:gd name="adj2" fmla="val 754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050" dirty="0" smtClean="0"/>
              <a:t>ASH, MI MAMÁ SIEMPRE MOLESTANDOME</a:t>
            </a:r>
            <a:endParaRPr lang="es-ES" sz="1050" dirty="0"/>
          </a:p>
        </p:txBody>
      </p:sp>
      <p:sp>
        <p:nvSpPr>
          <p:cNvPr id="8" name="7 Llamada de nube"/>
          <p:cNvSpPr/>
          <p:nvPr/>
        </p:nvSpPr>
        <p:spPr>
          <a:xfrm>
            <a:off x="3143240" y="1142984"/>
            <a:ext cx="1357322" cy="898400"/>
          </a:xfrm>
          <a:prstGeom prst="cloudCallout">
            <a:avLst>
              <a:gd name="adj1" fmla="val -80616"/>
              <a:gd name="adj2" fmla="val 917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/>
              <a:t>MMM, POR QUE  NO SOY ASÍ </a:t>
            </a:r>
            <a:r>
              <a:rPr lang="es-MX" sz="1100" dirty="0" smtClean="0">
                <a:sym typeface="Wingdings" pitchFamily="2" charset="2"/>
              </a:rPr>
              <a:t></a:t>
            </a:r>
            <a:endParaRPr lang="es-ES" sz="1100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Años después</a:t>
            </a:r>
            <a:endParaRPr lang="es-ES" dirty="0"/>
          </a:p>
        </p:txBody>
      </p:sp>
      <p:pic>
        <p:nvPicPr>
          <p:cNvPr id="4" name="3 Marcador de contenido" descr="2802546215_af4339c732_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643050"/>
            <a:ext cx="2967040" cy="4500594"/>
          </a:xfrm>
        </p:spPr>
      </p:pic>
      <p:sp>
        <p:nvSpPr>
          <p:cNvPr id="5" name="4 Llamada de nube"/>
          <p:cNvSpPr/>
          <p:nvPr/>
        </p:nvSpPr>
        <p:spPr>
          <a:xfrm>
            <a:off x="3571868" y="1000108"/>
            <a:ext cx="1643074" cy="1071570"/>
          </a:xfrm>
          <a:prstGeom prst="cloudCallout">
            <a:avLst>
              <a:gd name="adj1" fmla="val -69557"/>
              <a:gd name="adj2" fmla="val 796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¡¡Me choca, no se que comer, todo está tan grasoso!!</a:t>
            </a:r>
            <a:endParaRPr lang="es-ES" sz="1200" dirty="0"/>
          </a:p>
        </p:txBody>
      </p:sp>
      <p:pic>
        <p:nvPicPr>
          <p:cNvPr id="6" name="3 Marcador de contenido" descr="cc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1643050"/>
            <a:ext cx="2786081" cy="4500594"/>
          </a:xfrm>
          <a:prstGeom prst="rect">
            <a:avLst/>
          </a:prstGeom>
        </p:spPr>
      </p:pic>
      <p:sp>
        <p:nvSpPr>
          <p:cNvPr id="7" name="6 Llamada de nube"/>
          <p:cNvSpPr/>
          <p:nvPr/>
        </p:nvSpPr>
        <p:spPr>
          <a:xfrm>
            <a:off x="7643834" y="642918"/>
            <a:ext cx="1357322" cy="1112714"/>
          </a:xfrm>
          <a:prstGeom prst="cloudCallout">
            <a:avLst>
              <a:gd name="adj1" fmla="val -67892"/>
              <a:gd name="adj2" fmla="val 1186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/>
              <a:t>Creo  que con esto  será diferente</a:t>
            </a:r>
            <a:endParaRPr lang="es-ES" sz="11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En la noche</a:t>
            </a:r>
            <a:br>
              <a:rPr lang="es-MX" dirty="0" smtClean="0"/>
            </a:br>
            <a:endParaRPr lang="es-ES" dirty="0"/>
          </a:p>
        </p:txBody>
      </p:sp>
      <p:pic>
        <p:nvPicPr>
          <p:cNvPr id="4" name="3 Marcador de contenido" descr="Comiend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2285992"/>
            <a:ext cx="2714644" cy="3571900"/>
          </a:xfrm>
        </p:spPr>
      </p:pic>
      <p:sp>
        <p:nvSpPr>
          <p:cNvPr id="5" name="4 Llamada de nube"/>
          <p:cNvSpPr/>
          <p:nvPr/>
        </p:nvSpPr>
        <p:spPr>
          <a:xfrm>
            <a:off x="3214678" y="1357298"/>
            <a:ext cx="1071570" cy="826962"/>
          </a:xfrm>
          <a:prstGeom prst="cloudCallout">
            <a:avLst>
              <a:gd name="adj1" fmla="val -80616"/>
              <a:gd name="adj2" fmla="val 592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Tengo mucha hambre</a:t>
            </a:r>
            <a:endParaRPr lang="es-ES" sz="1000" dirty="0"/>
          </a:p>
        </p:txBody>
      </p:sp>
      <p:pic>
        <p:nvPicPr>
          <p:cNvPr id="8" name="7 Imagen" descr="CA1RT416CAO5F343CAB936F0CAJG6HLFCASBFMDCCAX6TVMSCAS7RE9ECA9GXO39CAXE9AK3CAP6K5JKCANUNVP4CA467JD3CARB0LDVCAFERJ94CAYQ5VGXCAQN9E13CADPWCUGCAAN74I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2214554"/>
            <a:ext cx="2786082" cy="3714776"/>
          </a:xfrm>
          <a:prstGeom prst="rect">
            <a:avLst/>
          </a:prstGeom>
        </p:spPr>
      </p:pic>
      <p:sp>
        <p:nvSpPr>
          <p:cNvPr id="9" name="8 Llamada de nube"/>
          <p:cNvSpPr/>
          <p:nvPr/>
        </p:nvSpPr>
        <p:spPr>
          <a:xfrm>
            <a:off x="7358082" y="928670"/>
            <a:ext cx="1357322" cy="1041276"/>
          </a:xfrm>
          <a:prstGeom prst="cloudCallout">
            <a:avLst>
              <a:gd name="adj1" fmla="val -66485"/>
              <a:gd name="adj2" fmla="val 981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¡</a:t>
            </a:r>
            <a:r>
              <a:rPr lang="es-MX" sz="1000" dirty="0" err="1" smtClean="0"/>
              <a:t>Nooooooo</a:t>
            </a:r>
            <a:r>
              <a:rPr lang="es-MX" sz="1000" dirty="0"/>
              <a:t>!</a:t>
            </a:r>
            <a:r>
              <a:rPr lang="es-MX" sz="1000" dirty="0" smtClean="0"/>
              <a:t>, estoy hecha un cerdo, y todo por comer</a:t>
            </a:r>
            <a:endParaRPr lang="es-ES" sz="1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250</TotalTime>
  <Words>517</Words>
  <Application>Microsoft Office PowerPoint</Application>
  <PresentationFormat>Presentación en pantalla (4:3)</PresentationFormat>
  <Paragraphs>53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Metro</vt:lpstr>
      <vt:lpstr>UNIVERSIDAD NACIONAL AUTÓNOMA DE MÉXICO  COLEGIO DE PEDAGOGÍA  AUXILIARES DE LA COMUNICACIÓN  FOTONOVELA: ESPEJISMO  </vt:lpstr>
      <vt:lpstr>*NIVEL EDUCATIVO: Secundaria  *OBJETIVO GENERAL: Hacer conciencia sobre lo que puede ocasionar los trastornos alimenticios en las personas.  *A QUIEN VA DIRIGIDO: A las jóvenes   *RECURSO DIDÁCTICO: Fotonovela</vt:lpstr>
      <vt:lpstr>INTRODUCCIÓN</vt:lpstr>
      <vt:lpstr>Diapositiva 4</vt:lpstr>
      <vt:lpstr>Diapositiva 5</vt:lpstr>
      <vt:lpstr>EN SU CASA</vt:lpstr>
      <vt:lpstr>MAS TARDE…</vt:lpstr>
      <vt:lpstr>Años después</vt:lpstr>
      <vt:lpstr>En la noche </vt:lpstr>
      <vt:lpstr>Diapositiva 10</vt:lpstr>
      <vt:lpstr>Y ASÍ, PASO EL TIEMPO, ELLA SE OBSESIONABA POR LA COMIDA Y SU PESO…</vt:lpstr>
      <vt:lpstr>HASTA QUE UN DÍA…</vt:lpstr>
      <vt:lpstr>Diapositiva 13</vt:lpstr>
      <vt:lpstr>Diapositiva 14</vt:lpstr>
      <vt:lpstr>SU MAMÁ Y ELLA, VAN A UN CENTRO DE AYUDA PARA LOS TRASTORNOS ALIMENTICIOS.  AHÍ LA AYUDAN ACEPTARSE TAL COMO ES.</vt:lpstr>
      <vt:lpstr>FIN</vt:lpstr>
      <vt:lpstr>TRASTORNOS ALIMENTICIOS</vt:lpstr>
      <vt:lpstr>Diapositiva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64</cp:revision>
  <dcterms:created xsi:type="dcterms:W3CDTF">2009-09-18T21:35:39Z</dcterms:created>
  <dcterms:modified xsi:type="dcterms:W3CDTF">2009-09-19T04:14:06Z</dcterms:modified>
</cp:coreProperties>
</file>